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57" r:id="rId4"/>
    <p:sldId id="259" r:id="rId5"/>
    <p:sldId id="258" r:id="rId6"/>
    <p:sldId id="260" r:id="rId7"/>
    <p:sldId id="274" r:id="rId8"/>
    <p:sldId id="28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6" r:id="rId19"/>
    <p:sldId id="261" r:id="rId20"/>
    <p:sldId id="262" r:id="rId21"/>
    <p:sldId id="263" r:id="rId22"/>
    <p:sldId id="264" r:id="rId23"/>
    <p:sldId id="287" r:id="rId24"/>
    <p:sldId id="265" r:id="rId25"/>
    <p:sldId id="288" r:id="rId26"/>
    <p:sldId id="266" r:id="rId27"/>
    <p:sldId id="267" r:id="rId28"/>
    <p:sldId id="268" r:id="rId29"/>
    <p:sldId id="269" r:id="rId30"/>
    <p:sldId id="270" r:id="rId31"/>
    <p:sldId id="271" r:id="rId32"/>
    <p:sldId id="289" r:id="rId33"/>
    <p:sldId id="290" r:id="rId34"/>
    <p:sldId id="27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72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9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30/12/13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1338" y="691183"/>
            <a:ext cx="7075462" cy="1914144"/>
          </a:xfrm>
        </p:spPr>
        <p:txBody>
          <a:bodyPr/>
          <a:lstStyle/>
          <a:p>
            <a:r>
              <a:rPr lang="es-ES" sz="4800" b="1" dirty="0" smtClean="0">
                <a:latin typeface="Adobe Caslon Pro"/>
                <a:cs typeface="Adobe Caslon Pro"/>
              </a:rPr>
              <a:t>Acceso al agua en </a:t>
            </a:r>
            <a:r>
              <a:rPr lang="es-ES" sz="4800" b="1" dirty="0" err="1" smtClean="0">
                <a:latin typeface="Adobe Caslon Pro"/>
                <a:cs typeface="Adobe Caslon Pro"/>
              </a:rPr>
              <a:t>Mengo</a:t>
            </a:r>
            <a:endParaRPr lang="es-ES" sz="4800" b="1" dirty="0">
              <a:latin typeface="Adobe Caslon Pro"/>
              <a:cs typeface="Adobe Caslon Pro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11338" y="2935736"/>
            <a:ext cx="7075462" cy="285804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Adobe Caslon Pro"/>
                <a:cs typeface="Adobe Caslon Pro"/>
              </a:rPr>
              <a:t>Construcción de un pozo de agua para el alumnado y profesorado de la Escuela – Residencia San Francisco de </a:t>
            </a:r>
            <a:r>
              <a:rPr lang="es-ES" dirty="0" smtClean="0">
                <a:latin typeface="Adobe Caslon Pro"/>
                <a:cs typeface="Adobe Caslon Pro"/>
              </a:rPr>
              <a:t>As</a:t>
            </a:r>
            <a:r>
              <a:rPr lang="es-ES" dirty="0" smtClean="0">
                <a:latin typeface="Adobe Caslon Pro"/>
                <a:cs typeface="Adobe Caslon Pro"/>
              </a:rPr>
              <a:t>í</a:t>
            </a:r>
            <a:r>
              <a:rPr lang="es-ES" dirty="0" smtClean="0">
                <a:latin typeface="Adobe Caslon Pro"/>
                <a:cs typeface="Adobe Caslon Pro"/>
              </a:rPr>
              <a:t>s</a:t>
            </a:r>
            <a:endParaRPr lang="es-ES" dirty="0" smtClean="0">
              <a:latin typeface="Adobe Caslon Pro"/>
              <a:cs typeface="Adobe Caslon Pro"/>
            </a:endParaRPr>
          </a:p>
          <a:p>
            <a:endParaRPr lang="es-ES" sz="2400" b="1" dirty="0">
              <a:solidFill>
                <a:schemeClr val="accent6"/>
              </a:solidFill>
              <a:latin typeface="Adobe Caslon Pro"/>
              <a:cs typeface="Adobe Caslon Pro"/>
            </a:endParaRPr>
          </a:p>
          <a:p>
            <a:r>
              <a:rPr lang="es-ES" sz="2400" b="1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Kampala, Uganda</a:t>
            </a:r>
            <a:endParaRPr lang="es-ES" sz="2400" b="1" dirty="0">
              <a:solidFill>
                <a:schemeClr val="accent6"/>
              </a:solidFill>
              <a:latin typeface="Adobe Caslon Pro"/>
              <a:cs typeface="Adobe Caslon Pro"/>
            </a:endParaRPr>
          </a:p>
        </p:txBody>
      </p:sp>
      <p:sp>
        <p:nvSpPr>
          <p:cNvPr id="4" name="Rectángulo 3"/>
          <p:cNvSpPr/>
          <p:nvPr/>
        </p:nvSpPr>
        <p:spPr>
          <a:xfrm rot="20943343">
            <a:off x="3979269" y="4722525"/>
            <a:ext cx="4572000" cy="156966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es-ES" sz="2400" b="1" dirty="0" smtClean="0">
                <a:ln w="12700">
                  <a:solidFill>
                    <a:schemeClr val="accent6"/>
                  </a:solidFill>
                  <a:prstDash val="lgDashDotDot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/>
                <a:cs typeface="Adobe Caslon Pro"/>
              </a:rPr>
              <a:t>PROYECTO FINANCIADO POR LA FRATERNIDAD CAPUCHINA Y EL GRUPO DE J</a:t>
            </a:r>
            <a:r>
              <a:rPr lang="es-ES" sz="2400" b="1" dirty="0" smtClean="0">
                <a:ln w="12700">
                  <a:solidFill>
                    <a:schemeClr val="accent6"/>
                  </a:solidFill>
                  <a:prstDash val="lgDashDotDot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/>
                <a:cs typeface="Adobe Caslon Pro"/>
              </a:rPr>
              <a:t>ÓVENES DE TOTANA</a:t>
            </a:r>
            <a:endParaRPr lang="es-ES" sz="2400" b="1" dirty="0">
              <a:ln w="12700">
                <a:solidFill>
                  <a:schemeClr val="accent6"/>
                </a:solidFill>
                <a:prstDash val="lgDashDotDot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92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10 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Sabana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78" y="1383281"/>
            <a:ext cx="7565067" cy="5286431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1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10 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Café - agricultura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553638"/>
            <a:ext cx="7313612" cy="4862773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5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10 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Cobre - minería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6"/>
          <a:stretch/>
        </p:blipFill>
        <p:spPr>
          <a:xfrm>
            <a:off x="520440" y="1615271"/>
            <a:ext cx="5042923" cy="2816371"/>
          </a:xfrm>
          <a:prstGeom prst="rect">
            <a:avLst/>
          </a:prstGeom>
        </p:spPr>
      </p:pic>
      <p:pic>
        <p:nvPicPr>
          <p:cNvPr id="3" name="Imagen 2" descr="Postales... Cobre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0"/>
          <a:stretch/>
        </p:blipFill>
        <p:spPr>
          <a:xfrm>
            <a:off x="520440" y="4431642"/>
            <a:ext cx="5042923" cy="1849638"/>
          </a:xfrm>
          <a:prstGeom prst="rect">
            <a:avLst/>
          </a:prstGeom>
        </p:spPr>
      </p:pic>
      <p:pic>
        <p:nvPicPr>
          <p:cNvPr id="4" name="Imagen 3" descr="Postales... Cobre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63" y="1615271"/>
            <a:ext cx="3045744" cy="4666009"/>
          </a:xfrm>
          <a:prstGeom prst="rect">
            <a:avLst/>
          </a:prstGeom>
        </p:spPr>
      </p:pic>
      <p:pic>
        <p:nvPicPr>
          <p:cNvPr id="7" name="Imagen 6" descr="Horizontal Sigla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04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10 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VIH / SIDA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24" y="1711911"/>
            <a:ext cx="6520194" cy="4888657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75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10 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Violencia, </a:t>
            </a:r>
            <a:r>
              <a:rPr lang="es-ES" sz="2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guerracivilismo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23" y="1893817"/>
            <a:ext cx="6798597" cy="4524844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7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10 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Parque Nacional </a:t>
            </a:r>
            <a:r>
              <a:rPr lang="es-ES" sz="2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Bwindi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17" y="1711911"/>
            <a:ext cx="6518209" cy="4888657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5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10 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Diversidad étnica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17" y="1711911"/>
            <a:ext cx="6518209" cy="4888657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56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Matoke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23" y="1895706"/>
            <a:ext cx="6798597" cy="4521067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70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Socio local: </a:t>
            </a:r>
            <a:r>
              <a:rPr lang="es-ES" sz="4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Colegio San Francisco de </a:t>
            </a:r>
            <a:r>
              <a:rPr lang="es-ES" sz="4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Asis</a:t>
            </a:r>
            <a:r>
              <a:rPr lang="es-ES" sz="4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 (Capuchinos de Uganda</a:t>
            </a:r>
            <a:r>
              <a:rPr lang="es-ES" sz="4000" dirty="0" smtClean="0">
                <a:latin typeface="Adobe Caslon Pro"/>
                <a:cs typeface="Adobe Caslon Pro"/>
              </a:rPr>
              <a:t>)…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_tradnl" sz="2800" dirty="0" smtClean="0">
                <a:latin typeface="Adobe Caslon Pro"/>
                <a:cs typeface="Adobe Caslon Pro"/>
              </a:rPr>
              <a:t>Quiénes ejecutan las actividades, los protagonistas y los que trabajan directamente con los verdaderos beneficiarios del proyecto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45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Socio local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3" y="1957655"/>
            <a:ext cx="6131276" cy="409329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513628" y="1371600"/>
            <a:ext cx="17143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La </a:t>
            </a:r>
            <a:r>
              <a:rPr lang="es-ES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Escuela San Francisco de </a:t>
            </a:r>
            <a:r>
              <a:rPr lang="es-ES" sz="2400" b="1" dirty="0" err="1" smtClean="0">
                <a:solidFill>
                  <a:srgbClr val="000000"/>
                </a:solidFill>
                <a:latin typeface="Adobe Caslon Pro"/>
                <a:cs typeface="Adobe Caslon Pro"/>
              </a:rPr>
              <a:t>Asis</a:t>
            </a:r>
            <a:r>
              <a:rPr lang="es-ES" sz="2400" dirty="0" smtClean="0">
                <a:latin typeface="Adobe Caslon Pro"/>
                <a:cs typeface="Adobe Caslon Pro"/>
              </a:rPr>
              <a:t>, es un internado ubicado en el distrito de </a:t>
            </a:r>
            <a:r>
              <a:rPr lang="es-ES" sz="2400" dirty="0" err="1" smtClean="0">
                <a:latin typeface="Adobe Caslon Pro"/>
                <a:cs typeface="Adobe Caslon Pro"/>
              </a:rPr>
              <a:t>Mengo</a:t>
            </a:r>
            <a:r>
              <a:rPr lang="es-ES" sz="2400" dirty="0" smtClean="0">
                <a:latin typeface="Adobe Caslon Pro"/>
                <a:cs typeface="Adobe Caslon Pro"/>
              </a:rPr>
              <a:t>, a cargo de los Hermanos Menores Capuchinos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1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Ubicación de </a:t>
            </a:r>
            <a:r>
              <a:rPr lang="es-ES" sz="4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</a:t>
            </a:r>
            <a:r>
              <a:rPr lang="es-ES" sz="4000" dirty="0" smtClean="0">
                <a:latin typeface="Adobe Caslon Pro"/>
                <a:cs typeface="Adobe Caslon Pro"/>
              </a:rPr>
              <a:t>…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_tradnl" sz="2800" dirty="0" smtClean="0">
                <a:latin typeface="Adobe Caslon Pro"/>
                <a:cs typeface="Adobe Caslon Pro"/>
              </a:rPr>
              <a:t>El contexto, las fronteras y los principales datos económicos y sociales del país</a:t>
            </a:r>
            <a:r>
              <a:rPr lang="es-ES" sz="2800" dirty="0" smtClean="0">
                <a:latin typeface="Adobe Caslon Pro"/>
                <a:cs typeface="Adobe Caslon Pro"/>
              </a:rPr>
              <a:t>… dónde y porqué…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2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Socio local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2090" y="320878"/>
            <a:ext cx="3435201" cy="55366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7766" y="5159624"/>
            <a:ext cx="789024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En ella estudian, viven,</a:t>
            </a:r>
            <a:r>
              <a:rPr lang="es-ES" sz="2400" dirty="0">
                <a:latin typeface="Adobe Caslon Pro"/>
                <a:cs typeface="Adobe Caslon Pro"/>
              </a:rPr>
              <a:t> </a:t>
            </a:r>
            <a:r>
              <a:rPr lang="es-ES" sz="2400" dirty="0" smtClean="0">
                <a:latin typeface="Adobe Caslon Pro"/>
                <a:cs typeface="Adobe Caslon Pro"/>
              </a:rPr>
              <a:t>se alimentan y se forman en valores, más de dos cientos niños y niñas de los barrios más desfavorecidos de la capital.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21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Socio local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408" y="1499720"/>
            <a:ext cx="3435201" cy="545448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7766" y="1398060"/>
            <a:ext cx="7890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Las situaciones y condiciones en las que viven y estudian son precarias.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9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Socio local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52" y="2356104"/>
            <a:ext cx="5536617" cy="358203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7766" y="1398060"/>
            <a:ext cx="789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Tanto en la escuela como en su vida diaria…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23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Principales datos del proyecto…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_tradnl" sz="2800" dirty="0" smtClean="0">
                <a:latin typeface="Adobe Caslon Pro"/>
                <a:cs typeface="Adobe Caslon Pro"/>
              </a:rPr>
              <a:t>En qué consistía el proyecto y qué se ha hecho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66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Justificación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59" y="1398060"/>
            <a:ext cx="6806715" cy="454007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7766" y="4718741"/>
            <a:ext cx="7890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La hambruna y la falta de acceso al agua es un problema de enormes dimensiones en África.</a:t>
            </a:r>
          </a:p>
          <a:p>
            <a:endParaRPr lang="es-ES_tradnl" sz="2400" dirty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r>
              <a:rPr lang="es-ES_tradnl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No podemos cambiar eso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… pero hay esperanza para las realidades más cercanas al trabajo de los Capuchinos…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45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Justificación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37766" y="1557228"/>
            <a:ext cx="84421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La razón para la realización de este proyecto es múltiple:</a:t>
            </a:r>
          </a:p>
          <a:p>
            <a:endParaRPr lang="es-ES_tradnl" sz="2400" dirty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África presenta las mayores tasas de desnutrición y de falta de acceso a servicios básicos. El inacceso al agua mata cada año a millones de personas en el continente.</a:t>
            </a:r>
          </a:p>
          <a:p>
            <a:pPr marL="342900" indent="-342900">
              <a:buFontTx/>
              <a:buChar char="-"/>
            </a:pPr>
            <a:endParaRPr lang="es-ES_tradnl" sz="2400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El Colegio San Francisco atiende a niños y niñas cuya situación de vulnerabilidad se ve agravada por su origen humilde, la pobreza que los rodea y por la violencia y el SIDA que residen en las causas de su orfandad.</a:t>
            </a:r>
          </a:p>
          <a:p>
            <a:pPr marL="342900" indent="-342900">
              <a:buFontTx/>
              <a:buChar char="-"/>
            </a:pPr>
            <a:endParaRPr lang="es-ES_tradnl" sz="2400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400" dirty="0" smtClean="0">
                <a:solidFill>
                  <a:srgbClr val="9C6C25"/>
                </a:solidFill>
                <a:latin typeface="Adobe Caslon Pro"/>
                <a:cs typeface="Adobe Caslon Pro"/>
              </a:rPr>
              <a:t>Los casos de abuso sexual y de violencia generalizada aumenta 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en los grandes trayectos que se deben hacer para buscar agua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60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Objetivos y actividades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12" y="1404242"/>
            <a:ext cx="4508762" cy="299915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76291" y="4718741"/>
            <a:ext cx="7890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2">
                    <a:lumMod val="50000"/>
                  </a:schemeClr>
                </a:solidFill>
                <a:latin typeface="Adobe Caslon Pro"/>
                <a:cs typeface="Adobe Caslon Pro"/>
              </a:rPr>
              <a:t>Objetivo último: 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Mejorar el acceso al agua para el Colegio San Francisco de </a:t>
            </a:r>
            <a:r>
              <a:rPr lang="es-ES_tradnl" sz="2400" dirty="0" err="1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Asis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de </a:t>
            </a:r>
            <a:r>
              <a:rPr lang="es-ES_tradnl" sz="2400" dirty="0" err="1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Mengo</a:t>
            </a:r>
            <a:endParaRPr lang="es-ES_tradnl" sz="2400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lvl="1"/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Construcción de un pozo de agua</a:t>
            </a:r>
          </a:p>
          <a:p>
            <a:pPr lvl="1"/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Mejora de la salud de la población infantil del Colegio</a:t>
            </a:r>
          </a:p>
          <a:p>
            <a:pPr lvl="1"/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Disminución de los riesgos y vulnerabilidad de la población infantil del Colegio.</a:t>
            </a:r>
          </a:p>
        </p:txBody>
      </p:sp>
      <p:pic>
        <p:nvPicPr>
          <p:cNvPr id="3" name="Imagen 2" descr="Trabajo pozo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1" y="1400853"/>
            <a:ext cx="3450909" cy="3002543"/>
          </a:xfrm>
          <a:prstGeom prst="rect">
            <a:avLst/>
          </a:prstGeom>
        </p:spPr>
      </p:pic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40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Construcción del pozo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60900"/>
            <a:ext cx="7392512" cy="3604059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96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Construcción del pozo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88" y="2060900"/>
            <a:ext cx="5362136" cy="3604059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36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Niños sacando agua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141" y="2060900"/>
            <a:ext cx="2691030" cy="3604059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0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Ubicación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 descr="africa-mapa-de-frica-i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3" y="1371600"/>
            <a:ext cx="6131276" cy="526540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513628" y="1371600"/>
            <a:ext cx="17143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El proyecto se ubica en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África</a:t>
            </a:r>
            <a:r>
              <a:rPr lang="es-ES" sz="2400" dirty="0" smtClean="0">
                <a:latin typeface="Adobe Caslon Pro"/>
                <a:cs typeface="Adobe Caslon Pro"/>
              </a:rPr>
              <a:t>, en la región oriental, bajo la franja subsahariana denominada </a:t>
            </a:r>
            <a:r>
              <a:rPr lang="es-ES" sz="2400" dirty="0" err="1" smtClean="0">
                <a:solidFill>
                  <a:srgbClr val="000000"/>
                </a:solidFill>
                <a:latin typeface="Adobe Caslon Pro"/>
                <a:cs typeface="Adobe Caslon Pro"/>
              </a:rPr>
              <a:t>Sahel</a:t>
            </a:r>
            <a:r>
              <a:rPr lang="es-ES" sz="2400" dirty="0">
                <a:latin typeface="Adobe Caslon Pro"/>
                <a:cs typeface="Adobe Caslon Pro"/>
              </a:rPr>
              <a:t> </a:t>
            </a:r>
            <a:r>
              <a:rPr lang="es-ES" sz="2400" dirty="0" smtClean="0">
                <a:latin typeface="Adobe Caslon Pro"/>
                <a:cs typeface="Adobe Caslon Pro"/>
              </a:rPr>
              <a:t>y en los límites del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Cuerno de África.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33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Niños usando el pozo de agua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91" y="2060900"/>
            <a:ext cx="4972130" cy="3604059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9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Adobe Caslon Pro"/>
                <a:cs typeface="Adobe Caslon Pro"/>
              </a:rPr>
              <a:t>Presupuesto previsto inicialmente</a:t>
            </a:r>
            <a:endParaRPr lang="es-ES" sz="4000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6291" y="5277685"/>
            <a:ext cx="789024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Subvenci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ón Capuchinos: 3.337,51 euros (93,02 %)</a:t>
            </a:r>
          </a:p>
          <a:p>
            <a:pPr algn="ctr"/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Contraparte local: 250,32 euros (6,98 %)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885737"/>
              </p:ext>
            </p:extLst>
          </p:nvPr>
        </p:nvGraphicFramePr>
        <p:xfrm>
          <a:off x="1524000" y="1779327"/>
          <a:ext cx="60960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Concepto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USD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Euro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Trabajos preliminares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1.300,00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1.084,69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Construcci</a:t>
                      </a:r>
                      <a:r>
                        <a:rPr lang="es-ES" dirty="0" smtClean="0"/>
                        <a:t>ón del pozo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2.212,00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1.845,64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Instalaci</a:t>
                      </a:r>
                      <a:r>
                        <a:rPr lang="es-ES" dirty="0" smtClean="0"/>
                        <a:t>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788,00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657,49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/>
                        <a:t>TOTAL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/>
                        <a:t>4.300,00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/>
                        <a:t>3.587,83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524000" y="447727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Tasa de Cambio USD/Euro: 1,1985 </a:t>
            </a:r>
            <a:endParaRPr lang="es-ES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27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Adobe Caslon Pro"/>
                <a:cs typeface="Adobe Caslon Pro"/>
              </a:rPr>
              <a:t>Presupuesto ejecutado finalmente</a:t>
            </a:r>
            <a:endParaRPr lang="es-ES" sz="4000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6291" y="5537130"/>
            <a:ext cx="789024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0000"/>
                </a:solidFill>
                <a:latin typeface="Adobe Caslon Pro"/>
                <a:cs typeface="Adobe Caslon Pro"/>
              </a:rPr>
              <a:t>Subvención Capuchinos: 3.337,51 euros (93,02 %)</a:t>
            </a:r>
          </a:p>
          <a:p>
            <a:pPr algn="ctr"/>
            <a:r>
              <a:rPr lang="es-ES" sz="2400" dirty="0">
                <a:solidFill>
                  <a:srgbClr val="000000"/>
                </a:solidFill>
                <a:latin typeface="Adobe Caslon Pro"/>
                <a:cs typeface="Adobe Caslon Pro"/>
              </a:rPr>
              <a:t>Contraparte local: 250,32 euros (6,98 %)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510352"/>
              </p:ext>
            </p:extLst>
          </p:nvPr>
        </p:nvGraphicFramePr>
        <p:xfrm>
          <a:off x="1524000" y="1779327"/>
          <a:ext cx="6096000" cy="3078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Concepto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USD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Euro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accent6"/>
                          </a:solidFill>
                        </a:rPr>
                        <a:t>Variaci</a:t>
                      </a:r>
                      <a:r>
                        <a:rPr lang="es-ES" sz="1400" dirty="0" smtClean="0">
                          <a:solidFill>
                            <a:schemeClr val="accent6"/>
                          </a:solidFill>
                        </a:rPr>
                        <a:t>ón sobre previsión</a:t>
                      </a:r>
                      <a:endParaRPr lang="es-ES" sz="14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Trabajos preliminares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1.300,00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1.084,69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0 % (=)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Construcci</a:t>
                      </a:r>
                      <a:r>
                        <a:rPr lang="es-ES" dirty="0" smtClean="0"/>
                        <a:t>ón del pozo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2.212,00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1.845,64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0 % (=)</a:t>
                      </a:r>
                    </a:p>
                    <a:p>
                      <a:pPr algn="r"/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Instalaci</a:t>
                      </a:r>
                      <a:r>
                        <a:rPr lang="es-ES" dirty="0" smtClean="0"/>
                        <a:t>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788,00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657,49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0 % (=)</a:t>
                      </a:r>
                    </a:p>
                    <a:p>
                      <a:pPr algn="r"/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/>
                        <a:t>TOTAL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/>
                        <a:t>4.300,00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/>
                        <a:t>3.587,83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0 % (=)</a:t>
                      </a:r>
                    </a:p>
                    <a:p>
                      <a:pPr algn="r"/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524000" y="496885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Tasa de Cambio USD/Euro: 1,1985 </a:t>
            </a:r>
            <a:endParaRPr lang="es-ES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63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>
                <a:latin typeface="Adobe Caslon Pro"/>
                <a:cs typeface="Adobe Caslon Pro"/>
              </a:rPr>
              <a:t>Cartas de agradecimiento</a:t>
            </a:r>
            <a:endParaRPr lang="es-ES" sz="3600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319">
            <a:off x="-178033" y="381562"/>
            <a:ext cx="5203221" cy="736321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 descr="Carta de Emmanu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539">
            <a:off x="3782965" y="973859"/>
            <a:ext cx="5303006" cy="750442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77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76291" y="3488369"/>
            <a:ext cx="78902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Calle Lope de Vega, 45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–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3º</a:t>
            </a:r>
          </a:p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28014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–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Madrid</a:t>
            </a:r>
          </a:p>
          <a:p>
            <a:pPr algn="ctr"/>
            <a:endParaRPr lang="es-ES_tradnl" sz="2400" dirty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91.369.00.00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–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689.22.32.42</a:t>
            </a:r>
          </a:p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sercadeongd@gmail.com</a:t>
            </a:r>
          </a:p>
          <a:p>
            <a:pPr algn="ctr"/>
            <a:r>
              <a:rPr lang="es-ES_tradnl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www.sercade.org</a:t>
            </a:r>
          </a:p>
          <a:p>
            <a:pPr algn="ctr"/>
            <a:endParaRPr lang="es-ES" sz="3600" b="1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Extens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28" y="1468508"/>
            <a:ext cx="5109396" cy="15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1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Ubicación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 descr="africa-mapa-de-frica-i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3" y="1371600"/>
            <a:ext cx="3093340" cy="265649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59648" y="1371600"/>
            <a:ext cx="45683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Datos de </a:t>
            </a:r>
            <a:r>
              <a:rPr lang="es-ES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África oriental</a:t>
            </a:r>
            <a:r>
              <a:rPr lang="es-ES" sz="2400" dirty="0" smtClean="0">
                <a:latin typeface="Adobe Caslon Pro"/>
                <a:cs typeface="Adobe Caslon Pro"/>
              </a:rPr>
              <a:t>:</a:t>
            </a:r>
          </a:p>
          <a:p>
            <a:endParaRPr lang="es-ES" sz="2400" dirty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Países miembro: </a:t>
            </a:r>
            <a:r>
              <a:rPr lang="es-ES" sz="2400" dirty="0" smtClean="0">
                <a:latin typeface="Adobe Caslon Pro"/>
                <a:cs typeface="Adobe Caslon Pro"/>
              </a:rPr>
              <a:t>Kenia, Uganda, Tanzania, Burundi, Ruanda</a:t>
            </a: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Población:</a:t>
            </a:r>
            <a:r>
              <a:rPr lang="es-ES" sz="2400" dirty="0" smtClean="0">
                <a:latin typeface="Adobe Caslon Pro"/>
                <a:cs typeface="Adobe Caslon Pro"/>
              </a:rPr>
              <a:t> 124 millones</a:t>
            </a: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PIB total: </a:t>
            </a:r>
            <a:r>
              <a:rPr lang="es-ES" sz="2400" dirty="0" smtClean="0">
                <a:latin typeface="Adobe Caslon Pro"/>
                <a:cs typeface="Adobe Caslon Pro"/>
              </a:rPr>
              <a:t>104.200 millones (Europa estaría en 18.493.009 millones)</a:t>
            </a: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IDH: </a:t>
            </a:r>
            <a:r>
              <a:rPr lang="es-ES" sz="2400" dirty="0" smtClean="0">
                <a:latin typeface="Adobe Caslon Pro"/>
                <a:cs typeface="Adobe Caslon Pro"/>
              </a:rPr>
              <a:t>0,475 (Europa estaría en 0,937)</a:t>
            </a:r>
          </a:p>
          <a:p>
            <a:endParaRPr lang="es-ES" sz="2400" dirty="0" smtClean="0">
              <a:latin typeface="Adobe Caslon Pro"/>
              <a:cs typeface="Adobe Caslon Pro"/>
            </a:endParaRPr>
          </a:p>
          <a:p>
            <a:endParaRPr lang="es-ES" sz="2400" dirty="0"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0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Ubicación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98" y="1371600"/>
            <a:ext cx="4399386" cy="526540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99136" y="1371600"/>
            <a:ext cx="23288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Uganda</a:t>
            </a:r>
            <a:r>
              <a:rPr lang="es-ES" sz="2000" dirty="0" smtClean="0">
                <a:latin typeface="Adobe Caslon Pro"/>
                <a:cs typeface="Adobe Caslon Pro"/>
              </a:rPr>
              <a:t>, país centroafricano, a orillas del lago Victoria se encuentra </a:t>
            </a:r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Kampala</a:t>
            </a:r>
            <a:r>
              <a:rPr lang="es-ES" sz="2000" dirty="0" smtClean="0">
                <a:latin typeface="Adobe Caslon Pro"/>
                <a:cs typeface="Adobe Caslon Pro"/>
              </a:rPr>
              <a:t>, su capital.</a:t>
            </a:r>
          </a:p>
          <a:p>
            <a:endParaRPr lang="es-ES" sz="2000" dirty="0">
              <a:latin typeface="Adobe Caslon Pro"/>
              <a:cs typeface="Adobe Caslon Pro"/>
            </a:endParaRPr>
          </a:p>
          <a:p>
            <a:r>
              <a:rPr lang="es-ES" sz="2000" dirty="0" smtClean="0">
                <a:latin typeface="Adobe Caslon Pro"/>
                <a:cs typeface="Adobe Caslon Pro"/>
              </a:rPr>
              <a:t>Gran urbe de un millón y medio de habitantes.</a:t>
            </a:r>
          </a:p>
          <a:p>
            <a:endParaRPr lang="es-ES" sz="2000" dirty="0">
              <a:latin typeface="Adobe Caslon Pro"/>
              <a:cs typeface="Adobe Caslon Pro"/>
            </a:endParaRPr>
          </a:p>
          <a:p>
            <a:r>
              <a:rPr lang="es-ES" sz="2000" dirty="0" smtClean="0">
                <a:latin typeface="Adobe Caslon Pro"/>
                <a:cs typeface="Adobe Caslon Pro"/>
              </a:rPr>
              <a:t>El proyecto tiene lugar en uno de sus barrios más desfavorecidos: </a:t>
            </a:r>
            <a:r>
              <a:rPr lang="es-ES" sz="2000" b="1" dirty="0" err="1" smtClean="0">
                <a:solidFill>
                  <a:srgbClr val="000000"/>
                </a:solidFill>
                <a:latin typeface="Adobe Caslon Pro"/>
                <a:cs typeface="Adobe Caslon Pro"/>
              </a:rPr>
              <a:t>Mengo</a:t>
            </a:r>
            <a:r>
              <a:rPr lang="es-ES" sz="2000" dirty="0" smtClean="0">
                <a:latin typeface="Adobe Caslon Pro"/>
                <a:cs typeface="Adobe Caslon Pro"/>
              </a:rPr>
              <a:t>.</a:t>
            </a: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7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Ubicación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98" y="1371600"/>
            <a:ext cx="2229922" cy="266888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95129" y="1371600"/>
            <a:ext cx="45328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dobe Caslon Pro"/>
                <a:cs typeface="Adobe Caslon Pro"/>
              </a:rPr>
              <a:t>Datos de </a:t>
            </a:r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Uganda</a:t>
            </a:r>
            <a:r>
              <a:rPr lang="es-ES" sz="2000" dirty="0" smtClean="0">
                <a:latin typeface="Adobe Caslon Pro"/>
                <a:cs typeface="Adobe Caslon Pro"/>
              </a:rPr>
              <a:t>:</a:t>
            </a:r>
          </a:p>
          <a:p>
            <a:endParaRPr lang="es-ES" sz="2000" dirty="0" smtClean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Población</a:t>
            </a:r>
            <a:r>
              <a:rPr lang="es-ES" sz="2000" dirty="0" smtClean="0">
                <a:latin typeface="Adobe Caslon Pro"/>
                <a:cs typeface="Adobe Caslon Pro"/>
              </a:rPr>
              <a:t>: 33 millones (frente a 47 millones en España).</a:t>
            </a: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PIB</a:t>
            </a:r>
            <a:r>
              <a:rPr lang="es-ES" sz="2000" dirty="0" smtClean="0">
                <a:latin typeface="Adobe Caslon Pro"/>
                <a:cs typeface="Adobe Caslon Pro"/>
              </a:rPr>
              <a:t>: 36.871 millones (frente a 1.388.789 millones de España)</a:t>
            </a: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IDH</a:t>
            </a:r>
            <a:r>
              <a:rPr lang="es-ES" sz="2000" dirty="0" smtClean="0">
                <a:latin typeface="Adobe Caslon Pro"/>
                <a:cs typeface="Adobe Caslon Pro"/>
              </a:rPr>
              <a:t>: 0,456 bajo (0,885 alto)</a:t>
            </a:r>
          </a:p>
          <a:p>
            <a:endParaRPr lang="es-ES" sz="2000" dirty="0" smtClean="0">
              <a:latin typeface="Adobe Caslon Pro"/>
              <a:cs typeface="Adobe Caslon Pro"/>
            </a:endParaRPr>
          </a:p>
          <a:p>
            <a:r>
              <a:rPr lang="es-ES" sz="2000" dirty="0" smtClean="0">
                <a:latin typeface="Adobe Caslon Pro"/>
                <a:cs typeface="Adobe Caslon Pro"/>
              </a:rPr>
              <a:t>Datos de </a:t>
            </a:r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Kampala</a:t>
            </a:r>
            <a:r>
              <a:rPr lang="es-ES" sz="2000" dirty="0" smtClean="0">
                <a:latin typeface="Adobe Caslon Pro"/>
                <a:cs typeface="Adobe Caslon Pro"/>
              </a:rPr>
              <a:t>:</a:t>
            </a:r>
          </a:p>
          <a:p>
            <a:endParaRPr lang="es-ES" sz="2000" dirty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Extensión:</a:t>
            </a:r>
            <a:r>
              <a:rPr lang="es-ES" sz="2000" dirty="0" smtClean="0">
                <a:latin typeface="Adobe Caslon Pro"/>
                <a:cs typeface="Adobe Caslon Pro"/>
              </a:rPr>
              <a:t> 195 km2 (frente a 605 km2 de Madrid)</a:t>
            </a: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Población: </a:t>
            </a:r>
            <a:r>
              <a:rPr lang="es-ES" sz="2000" dirty="0" smtClean="0">
                <a:latin typeface="Adobe Caslon Pro"/>
                <a:cs typeface="Adobe Caslon Pro"/>
              </a:rPr>
              <a:t>1,2 millones (frente a 3,2 millones de Madrid)</a:t>
            </a:r>
          </a:p>
          <a:p>
            <a:pPr marL="342900" indent="-342900">
              <a:buFontTx/>
              <a:buChar char="-"/>
            </a:pP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5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10 Postales desde </a:t>
            </a:r>
            <a:r>
              <a:rPr lang="es-ES" sz="4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Uganda...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latin typeface="Adobe Caslon Pro"/>
                <a:cs typeface="Adobe Caslon Pro"/>
              </a:rPr>
              <a:t>10 aspectos del país en el que se ejecuta el proyecto y que pueden acercarnos su realidad, su contexto… 10 trazos que nos harán entender quiénes son y porqué actuamos allá.</a:t>
            </a: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9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10 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Kampala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65" y="1385769"/>
            <a:ext cx="7568902" cy="5029115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2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10 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Uganda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Lago Victoria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17" y="1613072"/>
            <a:ext cx="7372996" cy="4718718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359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SERCADE">
      <a:dk1>
        <a:srgbClr val="B16517"/>
      </a:dk1>
      <a:lt1>
        <a:srgbClr val="E7C89A"/>
      </a:lt1>
      <a:dk2>
        <a:srgbClr val="7F4F07"/>
      </a:dk2>
      <a:lt2>
        <a:srgbClr val="D0993E"/>
      </a:lt2>
      <a:accent1>
        <a:srgbClr val="D1D1D1"/>
      </a:accent1>
      <a:accent2>
        <a:srgbClr val="A3A3A3"/>
      </a:accent2>
      <a:accent3>
        <a:srgbClr val="757575"/>
      </a:accent3>
      <a:accent4>
        <a:srgbClr val="4C4C4C"/>
      </a:accent4>
      <a:accent5>
        <a:srgbClr val="232323"/>
      </a:accent5>
      <a:accent6>
        <a:srgbClr val="000000"/>
      </a:accent6>
      <a:hlink>
        <a:srgbClr val="4AE735"/>
      </a:hlink>
      <a:folHlink>
        <a:srgbClr val="4BF0CB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Tintero.thmx</Template>
  <TotalTime>338</TotalTime>
  <Words>752</Words>
  <Application>Microsoft Macintosh PowerPoint</Application>
  <PresentationFormat>Presentación en pantalla (4:3)</PresentationFormat>
  <Paragraphs>124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Inkwell</vt:lpstr>
      <vt:lpstr>Acceso al agua en Mengo</vt:lpstr>
      <vt:lpstr>Ubicación de Uganda…    El contexto, las fronteras y los principales datos económicos y sociales del país… dónde y porqué…</vt:lpstr>
      <vt:lpstr>Ubicación</vt:lpstr>
      <vt:lpstr>Ubicación</vt:lpstr>
      <vt:lpstr>Ubicación</vt:lpstr>
      <vt:lpstr>Ubicación</vt:lpstr>
      <vt:lpstr>10 Postales desde Uganda...    10 aspectos del país en el que se ejecuta el proyecto y que pueden acercarnos su realidad, su contexto… 10 trazos que nos harán entender quiénes son y porqué actuamos allá.</vt:lpstr>
      <vt:lpstr>10 Postales desde Uganda… Kampala</vt:lpstr>
      <vt:lpstr>10 Postales desde Uganda… Lago Victoria</vt:lpstr>
      <vt:lpstr>10 Postales desde Uganda… Sabana</vt:lpstr>
      <vt:lpstr>10 Postales desde Uganda… Café - agricultura</vt:lpstr>
      <vt:lpstr>10 Postales desde Uganda… Cobre - minería</vt:lpstr>
      <vt:lpstr>10 Postales desde Uganda… VIH / SIDA</vt:lpstr>
      <vt:lpstr>10 Postales desde Uganda… Violencia, guerracivilismo</vt:lpstr>
      <vt:lpstr>10 Postales desde Uganda… Parque Nacional Bwindi</vt:lpstr>
      <vt:lpstr>10 Postales desde Uganda… Diversidad étnica</vt:lpstr>
      <vt:lpstr>Postales desde Uganda… Matoke</vt:lpstr>
      <vt:lpstr>Socio local: Colegio San Francisco de Asis (Capuchinos de Uganda)…    Quiénes ejecutan las actividades, los protagonistas y los que trabajan directamente con los verdaderos beneficiarios del proyecto</vt:lpstr>
      <vt:lpstr>Socio local</vt:lpstr>
      <vt:lpstr>Socio local</vt:lpstr>
      <vt:lpstr>Socio local</vt:lpstr>
      <vt:lpstr>Socio local</vt:lpstr>
      <vt:lpstr>Principales datos del proyecto…    En qué consistía el proyecto y qué se ha hecho</vt:lpstr>
      <vt:lpstr>Justificación</vt:lpstr>
      <vt:lpstr>Justificación</vt:lpstr>
      <vt:lpstr>Objetivos y actividades</vt:lpstr>
      <vt:lpstr>Construcción del pozo</vt:lpstr>
      <vt:lpstr>Construcción del pozo</vt:lpstr>
      <vt:lpstr>Niños sacando agua</vt:lpstr>
      <vt:lpstr>Niños usando el pozo de agua</vt:lpstr>
      <vt:lpstr>Presupuesto previsto inicialmente</vt:lpstr>
      <vt:lpstr>Presupuesto ejecutado finalmente</vt:lpstr>
      <vt:lpstr>Cartas de agradecimiento</vt:lpstr>
      <vt:lpstr>Presentación de PowerPoint</vt:lpstr>
    </vt:vector>
  </TitlesOfParts>
  <Company>Capuchinos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Acceso al agua en Mengo</dc:title>
  <dc:creator>Xabier Parra</dc:creator>
  <cp:lastModifiedBy>Xabier Parra</cp:lastModifiedBy>
  <cp:revision>15</cp:revision>
  <dcterms:created xsi:type="dcterms:W3CDTF">2013-11-11T09:35:26Z</dcterms:created>
  <dcterms:modified xsi:type="dcterms:W3CDTF">2013-12-30T16:03:07Z</dcterms:modified>
</cp:coreProperties>
</file>